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3" r:id="rId2"/>
    <p:sldId id="256" r:id="rId3"/>
    <p:sldId id="266" r:id="rId4"/>
    <p:sldId id="275" r:id="rId5"/>
    <p:sldId id="276" r:id="rId6"/>
    <p:sldId id="277" r:id="rId7"/>
    <p:sldId id="278" r:id="rId8"/>
    <p:sldId id="279" r:id="rId9"/>
    <p:sldId id="281" r:id="rId10"/>
    <p:sldId id="282" r:id="rId11"/>
    <p:sldId id="2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55" autoAdjust="0"/>
  </p:normalViewPr>
  <p:slideViewPr>
    <p:cSldViewPr>
      <p:cViewPr varScale="1">
        <p:scale>
          <a:sx n="95" d="100"/>
          <a:sy n="95" d="100"/>
        </p:scale>
        <p:origin x="-199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3B7CE-2308-4284-AD90-01FA61F6B711}" type="datetimeFigureOut">
              <a:rPr lang="en-US" smtClean="0"/>
              <a:t>6/24/2016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A96B2-2A5D-46F4-8765-37122B682EFA}" type="slidenum">
              <a:rPr lang="en-US" smtClean="0"/>
              <a:t>‹#›</a:t>
            </a:fld>
            <a:endParaRPr lang="en-US"/>
          </a:p>
        </p:txBody>
      </p:sp>
    </p:spTree>
    <p:extLst>
      <p:ext uri="{BB962C8B-B14F-4D97-AF65-F5344CB8AC3E}">
        <p14:creationId xmlns:p14="http://schemas.microsoft.com/office/powerpoint/2010/main" val="113804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A48150-F37F-4523-A9F9-A430DFAE74BC}" type="slidenum">
              <a:rPr lang="en-US" smtClean="0"/>
              <a:t>1</a:t>
            </a:fld>
            <a:endParaRPr lang="en-US"/>
          </a:p>
        </p:txBody>
      </p:sp>
    </p:spTree>
    <p:extLst>
      <p:ext uri="{BB962C8B-B14F-4D97-AF65-F5344CB8AC3E}">
        <p14:creationId xmlns:p14="http://schemas.microsoft.com/office/powerpoint/2010/main" val="96795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the middle of the 11</a:t>
            </a:r>
            <a:r>
              <a:rPr lang="en-US" baseline="30000" dirty="0" smtClean="0"/>
              <a:t>th</a:t>
            </a:r>
            <a:r>
              <a:rPr lang="en-US" baseline="0" dirty="0" smtClean="0"/>
              <a:t> century, the only thing that stood in the way of the pope gaining supremacy was the constant interference by the emperor of the Holy Roman Empire. The emperors had scored some decisive victories early on. In 1046, Henry III deposed 3 rival popes and then personally selected 4 </a:t>
            </a:r>
            <a:r>
              <a:rPr lang="en-US" baseline="0" dirty="0" smtClean="0"/>
              <a:t>or </a:t>
            </a:r>
            <a:r>
              <a:rPr lang="en-US" baseline="0" dirty="0" smtClean="0"/>
              <a:t>5 over the next 10 years. However, two popes would eventually come to power who would finally be able to extinguish the emperors power: Gregory VII (Hildebrand) and Innocent III.</a:t>
            </a:r>
          </a:p>
          <a:p>
            <a:endParaRPr lang="en-US" baseline="0" dirty="0" smtClean="0"/>
          </a:p>
          <a:p>
            <a:r>
              <a:rPr lang="en-US" baseline="0" dirty="0" smtClean="0"/>
              <a:t>In 1075, Pope Gregory VII decreed that no lay ruler could make ecclesiastical appointments – this became known as the investiture controversy. Henry IV then sends a threatening letter to the pope. The pope responds by excommunicating the emperor, an extremely bold move unheard of at that time. Henry IV’s enemies declared to him that if he did not get the excommunication lifted, they would depose him as emperor. Faced with the danger of losing his </a:t>
            </a:r>
            <a:r>
              <a:rPr lang="en-US" baseline="0" dirty="0" smtClean="0"/>
              <a:t>throne, </a:t>
            </a:r>
            <a:r>
              <a:rPr lang="en-US" baseline="0" dirty="0" smtClean="0"/>
              <a:t>he traveled south over the alps to meet with Gregory at Canossa. The pope made him wait 3 days outside standing barefoot in the snow before he would admit him into his presence, at which point he lifted the excommunication. Henry would eventually be excommunicated a 2</a:t>
            </a:r>
            <a:r>
              <a:rPr lang="en-US" baseline="30000" dirty="0" smtClean="0"/>
              <a:t>nd</a:t>
            </a:r>
            <a:r>
              <a:rPr lang="en-US" baseline="0" dirty="0" smtClean="0"/>
              <a:t> time, but Henry, with Germany’s support, invaded Italy and selected another pope. Gregory got help, but it backfired and he had to live the remainder of his life in exile. Though he died in exile, later popes built on the foundation he had laid.</a:t>
            </a:r>
          </a:p>
          <a:p>
            <a:endParaRPr lang="en-US" baseline="0" dirty="0" smtClean="0"/>
          </a:p>
          <a:p>
            <a:r>
              <a:rPr lang="en-US" baseline="0" dirty="0" smtClean="0"/>
              <a:t>When France and England became two of the most important emerging national states, the pope, Innocent III, began to wield his power upon the kings of those two nations. Philip Augustus, King of France, had married Ingeborg of Denmark after the death of his wife. When she arrived in France, he changed his mind about her and ordered the French bishops to annul the marriage where he then took Agnes as his wife. The pope ordered him to reverse his decision and when he refused the pope placed France under an interdict. This closed all churches, except baptism of infants and extreme unction for the dying, forbade mass, and banned burial in consecrated ground. This created such an uproar in France that Philip was forced to submit to the pope’s will. The pope also excommunicated King John of England when he rejected his selection of archbishop of Canterbury and placed an interdict on England. John was forced to humble himself to the pope and admit that all of England was a feudal vassal under the pope and agreed to pay the pope a thousand marks annually. Finally, the pope was able to humble the Holy Roman Empire by replacing Otto IV him with Frederick II and then hiring France to defeat Otto.</a:t>
            </a:r>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10</a:t>
            </a:fld>
            <a:endParaRPr lang="en-US"/>
          </a:p>
        </p:txBody>
      </p:sp>
    </p:spTree>
    <p:extLst>
      <p:ext uri="{BB962C8B-B14F-4D97-AF65-F5344CB8AC3E}">
        <p14:creationId xmlns:p14="http://schemas.microsoft.com/office/powerpoint/2010/main" val="4109069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church</a:t>
            </a:r>
            <a:r>
              <a:rPr lang="en-US" baseline="0" dirty="0" smtClean="0"/>
              <a:t> in the east was distracted by several things: fighting to restrain Muslim domination, the control of the emperor, and theological decline. All of these things kept the eastern empire from opposing the rise of the temporal and spiritual power of the Roman bishop. The rise in antagonism between the two sections of the church would lead to its inevitable break in 1054AD. </a:t>
            </a:r>
          </a:p>
          <a:p>
            <a:endParaRPr lang="en-US" baseline="0" dirty="0" smtClean="0"/>
          </a:p>
          <a:p>
            <a:r>
              <a:rPr lang="en-US" baseline="0" dirty="0" smtClean="0"/>
              <a:t>While the bishop of Rome had no great political rival following the fall of Rome, the church in the east was always under the eye of its emperor and thus could never gain its independence like that of the west. Therefore emperors in the east were almost like popes themselves while the popes in the west were practically emperors. This gave both sections different outlooks on temporal power.</a:t>
            </a:r>
          </a:p>
          <a:p>
            <a:endParaRPr lang="en-US" baseline="0" dirty="0" smtClean="0"/>
          </a:p>
          <a:p>
            <a:r>
              <a:rPr lang="en-US" baseline="0" dirty="0" smtClean="0"/>
              <a:t>The church in the Latin west had little difficulty formulating doctrine because it did so practically. The church in the Greek west, though, was more philosophically inclined to solve problems on a theological basis which led to more problems than that of the West. Celibacy was practiced by bishops in the west while marriage was allowed by those of the east. Clergy in the west were allowed to shave while those in the east had to wear a beard. There were also disputes over what language they should use – the west used Latin whereas the East used Greek. The </a:t>
            </a:r>
            <a:r>
              <a:rPr lang="en-US" baseline="0" dirty="0" err="1" smtClean="0"/>
              <a:t>Filioque</a:t>
            </a:r>
            <a:r>
              <a:rPr lang="en-US" baseline="0" dirty="0" smtClean="0"/>
              <a:t> clause was the addition to the Nicene Creed added by the west which stated that the Holy Spirit also proceeded from the Son, whereas the east denied this. Easter was celebrated on different days. The East forbade kneeling before pictures and images whereas the west allowed it. All of this and more built up increasing hostility between the two sections of the empire. </a:t>
            </a:r>
          </a:p>
          <a:p>
            <a:endParaRPr lang="en-US" baseline="0" dirty="0" smtClean="0"/>
          </a:p>
          <a:p>
            <a:r>
              <a:rPr lang="en-US" baseline="0" dirty="0" smtClean="0"/>
              <a:t>The straw that broke the camels back occurred in 1054 when a dispute arose over whether to use leavened or unleavened bread in the communion. The church in the East condemned the church in the West for the use of unleavened bread. Pope Leo IX excommunicated the patriarch of Constantinople who in turn excommunicated the pope in Rome. This led to the permanent split of the two bodies. The church in the east would be known as the Greek Orthodox church. However this denomination would never amount to the power that the Roman Catholic Church in the West would obtain. </a:t>
            </a:r>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11</a:t>
            </a:fld>
            <a:endParaRPr lang="en-US"/>
          </a:p>
        </p:txBody>
      </p:sp>
    </p:spTree>
    <p:extLst>
      <p:ext uri="{BB962C8B-B14F-4D97-AF65-F5344CB8AC3E}">
        <p14:creationId xmlns:p14="http://schemas.microsoft.com/office/powerpoint/2010/main" val="410906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did the Roman Catholic Church go </a:t>
            </a:r>
            <a:r>
              <a:rPr lang="en-US" baseline="0" dirty="0" smtClean="0"/>
              <a:t>from being merely </a:t>
            </a:r>
            <a:r>
              <a:rPr lang="en-US" baseline="0" dirty="0" smtClean="0"/>
              <a:t>the first </a:t>
            </a:r>
            <a:r>
              <a:rPr lang="en-US" baseline="0" dirty="0" smtClean="0"/>
              <a:t>denomination ever formed after the church </a:t>
            </a:r>
            <a:r>
              <a:rPr lang="en-US" baseline="0" dirty="0" smtClean="0"/>
              <a:t>to a </a:t>
            </a:r>
            <a:r>
              <a:rPr lang="en-US" baseline="0" dirty="0" smtClean="0"/>
              <a:t>dominant world </a:t>
            </a:r>
            <a:r>
              <a:rPr lang="en-US" baseline="0" dirty="0" smtClean="0"/>
              <a:t>power with the authority to torture and kill any who disagreed with its doctrines? How did the papacy finally become cemented as the head of the church? How did the church and state work together when the pope yielded so much power, in some cases even greater than the emperor? Studying the formation of the Holy Roman Empire will answer these questions as well as help us to bridge the gap between the old Catholic Church and the Roman Catholic Church that existed during the times of the Reformation movement that we are rapidly </a:t>
            </a:r>
            <a:r>
              <a:rPr lang="en-US" baseline="0" dirty="0" smtClean="0"/>
              <a:t>approaching in our study.</a:t>
            </a:r>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2</a:t>
            </a:fld>
            <a:endParaRPr lang="en-US"/>
          </a:p>
        </p:txBody>
      </p:sp>
    </p:spTree>
    <p:extLst>
      <p:ext uri="{BB962C8B-B14F-4D97-AF65-F5344CB8AC3E}">
        <p14:creationId xmlns:p14="http://schemas.microsoft.com/office/powerpoint/2010/main" val="125363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papacy found </a:t>
            </a:r>
            <a:r>
              <a:rPr lang="en-US" baseline="0" dirty="0" smtClean="0"/>
              <a:t>itself </a:t>
            </a:r>
            <a:r>
              <a:rPr lang="en-US" baseline="0" dirty="0" smtClean="0"/>
              <a:t>subject to </a:t>
            </a:r>
            <a:r>
              <a:rPr lang="en-US" baseline="0" dirty="0" smtClean="0"/>
              <a:t>various pressures that were threatening </a:t>
            </a:r>
            <a:r>
              <a:rPr lang="en-US" baseline="0" dirty="0" smtClean="0"/>
              <a:t>the increasing strong claims to power that they </a:t>
            </a:r>
            <a:r>
              <a:rPr lang="en-US" baseline="0" dirty="0" smtClean="0"/>
              <a:t>were making. </a:t>
            </a:r>
            <a:r>
              <a:rPr lang="en-US" baseline="0" dirty="0" smtClean="0"/>
              <a:t>The emperors in Constantinople believed the church should be subordinate to the state, but the popes saw this as an encroachment on their prerogatives. The Arian Lombards </a:t>
            </a:r>
            <a:r>
              <a:rPr lang="en-US" baseline="0" dirty="0" smtClean="0"/>
              <a:t>(those Christians who believed </a:t>
            </a:r>
            <a:r>
              <a:rPr lang="en-US" baseline="0" dirty="0" smtClean="0"/>
              <a:t>that Jesus was a created being) tried to conquer Rome more than once in order to impose their will and theology upon the Catholic Church. There were other rivalries to the papacy that threated the </a:t>
            </a:r>
            <a:r>
              <a:rPr lang="en-US" baseline="0" dirty="0" smtClean="0"/>
              <a:t>popes </a:t>
            </a:r>
            <a:r>
              <a:rPr lang="en-US" baseline="0" dirty="0" smtClean="0"/>
              <a:t>that had to be dealt with. The </a:t>
            </a:r>
            <a:r>
              <a:rPr lang="en-US" baseline="0" dirty="0" smtClean="0"/>
              <a:t>pope </a:t>
            </a:r>
            <a:r>
              <a:rPr lang="en-US" baseline="0" dirty="0" smtClean="0"/>
              <a:t>therefore sought a powerful ally who could come to her aid during times of need. One of the main allies they would recruit would be the Franks.</a:t>
            </a:r>
          </a:p>
          <a:p>
            <a:endParaRPr lang="en-US" baseline="0" dirty="0" smtClean="0"/>
          </a:p>
          <a:p>
            <a:r>
              <a:rPr lang="en-US" baseline="0" dirty="0" smtClean="0"/>
              <a:t>Clovis was the first leader to unify the Franks. He accepted Christianity through the influence of his wife, Clotilda, and most of the </a:t>
            </a:r>
            <a:r>
              <a:rPr lang="en-US" baseline="0" dirty="0" smtClean="0"/>
              <a:t>Franks </a:t>
            </a:r>
            <a:r>
              <a:rPr lang="en-US" baseline="0" dirty="0" smtClean="0"/>
              <a:t>followed suit out of loyalty to their king. His sons were weaklings and unfit to rule in his stead. Therefore once he died, the mayors of his household ruled in his place in what would be called the Carolingian dynasty. Charles Martel was </a:t>
            </a:r>
            <a:r>
              <a:rPr lang="en-US" baseline="0" dirty="0" smtClean="0"/>
              <a:t>known </a:t>
            </a:r>
            <a:r>
              <a:rPr lang="en-US" baseline="0" dirty="0" smtClean="0"/>
              <a:t>for preventing Muslim expansion into France. He was the first to stop them, earning the nickname “the </a:t>
            </a:r>
            <a:r>
              <a:rPr lang="en-US" baseline="0" dirty="0" smtClean="0"/>
              <a:t>Hammerer”. </a:t>
            </a:r>
            <a:endParaRPr lang="en-US" baseline="0" dirty="0" smtClean="0"/>
          </a:p>
          <a:p>
            <a:endParaRPr lang="en-US" baseline="0" dirty="0" smtClean="0"/>
          </a:p>
          <a:p>
            <a:r>
              <a:rPr lang="en-US" baseline="0" dirty="0" smtClean="0"/>
              <a:t>Pepin III aided Pope Zacharias against the invasion of the Arian Lombards. Once they were defeated, he gave all of their land in central Italy to Pope Stephen II called the “Donation of Pepin” which led to the papal states held interruptedly until 1870AD. The land legally belonged to the Byzantine Empire in the East, but Pepin followed a “historical document” that was called the “Donation of Constantine”. This document </a:t>
            </a:r>
            <a:r>
              <a:rPr lang="en-US" baseline="0" dirty="0" smtClean="0"/>
              <a:t>chronicled supposed </a:t>
            </a:r>
            <a:r>
              <a:rPr lang="en-US" baseline="0" dirty="0" smtClean="0"/>
              <a:t>the healing of Constantine of leprosy by the bishop of Rome. Constantine was then supposed to have made very liberal grants of territory to the bishops and declared the bishop of Rome as having preeminence over all other bishops in the church. It then stated that that was the reason Constantine withdrew to Constantinople so as not to interfere with the imperial rights of the pope. This document has been proven to be a forgery and admitted so by the Catholic Church. However, this false document exercised a very potent influence on history. </a:t>
            </a:r>
          </a:p>
          <a:p>
            <a:endParaRPr lang="en-US" baseline="0" dirty="0" smtClean="0"/>
          </a:p>
          <a:p>
            <a:r>
              <a:rPr lang="en-US" baseline="0" dirty="0" smtClean="0"/>
              <a:t>Charlemagne then became king where he completed the defeat of the Lombards and saved Pope Leo III from ambitious rulers who had attempted to kill him so that another might sit on the papal throne. This relationship between Charlemagne and Leo III would become a precedent for the coming Holy Roman Empire.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3</a:t>
            </a:fld>
            <a:endParaRPr lang="en-US"/>
          </a:p>
        </p:txBody>
      </p:sp>
    </p:spTree>
    <p:extLst>
      <p:ext uri="{BB962C8B-B14F-4D97-AF65-F5344CB8AC3E}">
        <p14:creationId xmlns:p14="http://schemas.microsoft.com/office/powerpoint/2010/main" val="410906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Christmas Day 800AD, Pope Leo III placed the imperial crown upon the head of Charlemagne, declaring him not just king of France (which he was already), but emperor of the Romans. The Imperial Roman Empire is now revived in the west, led by a </a:t>
            </a:r>
            <a:r>
              <a:rPr lang="en-US" baseline="0" dirty="0" err="1" smtClean="0"/>
              <a:t>Teuton</a:t>
            </a:r>
            <a:r>
              <a:rPr lang="en-US" baseline="0" dirty="0" smtClean="0"/>
              <a:t>, to replace the old Roman Empire. Charlemagne now holds the largest territory any man had held since the Fall of Rome. The kingdom of God was </a:t>
            </a:r>
            <a:r>
              <a:rPr lang="en-US" baseline="0" dirty="0" smtClean="0"/>
              <a:t>now </a:t>
            </a:r>
            <a:r>
              <a:rPr lang="en-US" baseline="0" dirty="0" smtClean="0"/>
              <a:t>thought to have had two arms: the spiritual, presided by the pope, who was responsible over men’s souls, and the temporal led by Charlemagne who was responsible for </a:t>
            </a:r>
            <a:r>
              <a:rPr lang="en-US" baseline="0" dirty="0" smtClean="0"/>
              <a:t>man’s </a:t>
            </a:r>
            <a:r>
              <a:rPr lang="en-US" baseline="0" dirty="0" smtClean="0"/>
              <a:t>physical well-being. Both the Pope and the Emperor were to give each other mutual support. When this model was copied later on in the forming of the Holy Roman Empire, it would lead to many clashes between the two offices over who exercised ultimate power over men.</a:t>
            </a:r>
          </a:p>
          <a:p>
            <a:endParaRPr lang="en-US" baseline="0" dirty="0" smtClean="0"/>
          </a:p>
          <a:p>
            <a:r>
              <a:rPr lang="en-US" baseline="0" dirty="0" smtClean="0"/>
              <a:t>Charlemagne stood for 3 things: law and order, civilization, and Christianity. He established order throughout the empire and heavily enforced the laws of the land. He created civilization by establishing schools, though the Barbarians looked down on education and culture as effeminate. However Charlemagne established a school in his own palace and set a good example by becoming a student in it. For Christianity, </a:t>
            </a:r>
            <a:r>
              <a:rPr lang="en-US" baseline="0" dirty="0" smtClean="0"/>
              <a:t>he began the process of liberating </a:t>
            </a:r>
            <a:r>
              <a:rPr lang="en-US" baseline="0" dirty="0" smtClean="0"/>
              <a:t>Spain from the Muslims and conquered the powerful Saxons in northern </a:t>
            </a:r>
            <a:r>
              <a:rPr lang="en-US" baseline="0" dirty="0" smtClean="0"/>
              <a:t>Germany, </a:t>
            </a:r>
            <a:r>
              <a:rPr lang="en-US" baseline="0" dirty="0" smtClean="0"/>
              <a:t>forcing them to accept Christianity by the tip of the sword. He also attempted to unite the eastern and western empires and even offered to marry the empress Irene, though she refused. Charlemagne was heavily influenced by Augustine’s book “City of God</a:t>
            </a:r>
            <a:r>
              <a:rPr lang="en-US" baseline="0" dirty="0" smtClean="0"/>
              <a:t>”, </a:t>
            </a:r>
            <a:r>
              <a:rPr lang="en-US" baseline="0" dirty="0" smtClean="0"/>
              <a:t>believing his empire to be God’s kingdom on Earth. </a:t>
            </a:r>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4</a:t>
            </a:fld>
            <a:endParaRPr lang="en-US"/>
          </a:p>
        </p:txBody>
      </p:sp>
    </p:spTree>
    <p:extLst>
      <p:ext uri="{BB962C8B-B14F-4D97-AF65-F5344CB8AC3E}">
        <p14:creationId xmlns:p14="http://schemas.microsoft.com/office/powerpoint/2010/main" val="410906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Charlemagne died</a:t>
            </a:r>
            <a:r>
              <a:rPr lang="en-US" baseline="0" dirty="0" smtClean="0"/>
              <a:t> in 814, there were 3 great empires in the known world. The oldest, though weakest, was the Eastern Empire known as the Byzantine Empire. It covered the Balkans, Asia Minor, and Southern Italy. The largest of the 3 was the Muslim Arabs. It stretched from the border of India through Persia, Syria, and Palestine in Asia, over all of Africa up to the Erbo River in Northern Spain where Charlemagne had chased them back to. The youngest and strongest was the Empire of Charlemagne, which at his death consisted of the northern half of Italy, northeast corner of Spain, all of France, Belgium, and the Netherlands as well as a large part of Germany and Austria. </a:t>
            </a:r>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5</a:t>
            </a:fld>
            <a:endParaRPr lang="en-US"/>
          </a:p>
        </p:txBody>
      </p:sp>
    </p:spTree>
    <p:extLst>
      <p:ext uri="{BB962C8B-B14F-4D97-AF65-F5344CB8AC3E}">
        <p14:creationId xmlns:p14="http://schemas.microsoft.com/office/powerpoint/2010/main" val="410906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Feudalism had</a:t>
            </a:r>
            <a:r>
              <a:rPr lang="en-US" baseline="0" dirty="0" smtClean="0"/>
              <a:t> a major influence on church history, and there were several </a:t>
            </a:r>
            <a:r>
              <a:rPr lang="en-US" baseline="0" dirty="0" smtClean="0"/>
              <a:t>causes for it’s occurrence:</a:t>
            </a:r>
            <a:endParaRPr lang="en-US" baseline="0" dirty="0" smtClean="0"/>
          </a:p>
          <a:p>
            <a:endParaRPr lang="en-US" baseline="0" dirty="0" smtClean="0"/>
          </a:p>
          <a:p>
            <a:r>
              <a:rPr lang="en-US" baseline="0" dirty="0" smtClean="0"/>
              <a:t>First, the fall of Rome caused many people to have to abandon city life and go back to living off the land. </a:t>
            </a:r>
            <a:r>
              <a:rPr lang="en-US" baseline="0" dirty="0" smtClean="0"/>
              <a:t>How would they protect themselves? How would those who protected them provide for their needs? Feudalism became a way to seemingly provide all parties with what they needed.</a:t>
            </a:r>
            <a:endParaRPr lang="en-US" dirty="0" smtClean="0"/>
          </a:p>
          <a:p>
            <a:endParaRPr lang="en-US" dirty="0" smtClean="0"/>
          </a:p>
          <a:p>
            <a:r>
              <a:rPr lang="en-US" dirty="0" smtClean="0"/>
              <a:t>Second, when Charlemagne died, neither</a:t>
            </a:r>
            <a:r>
              <a:rPr lang="en-US" baseline="0" dirty="0" smtClean="0"/>
              <a:t> his sons or grandsons shared his brilliance which would lead to the breaking up of the Frankish Empire. The 3 surviving sons divided the empire into 3 territories. Charles the </a:t>
            </a:r>
            <a:r>
              <a:rPr lang="en-US" baseline="0" dirty="0" smtClean="0"/>
              <a:t>Bald </a:t>
            </a:r>
            <a:r>
              <a:rPr lang="en-US" baseline="0" dirty="0" smtClean="0"/>
              <a:t>received the western territory that would become modern day France. Louis the German received the eastern portion which would become modern day Germany. Lothair was given the strip of land between the two, but this area would eventually be divided between France and Germany which confined the descendants of Lothair to modern day Italy. This led to decentralization </a:t>
            </a:r>
            <a:r>
              <a:rPr lang="en-US" baseline="0" dirty="0" smtClean="0"/>
              <a:t>which strengthened </a:t>
            </a:r>
            <a:r>
              <a:rPr lang="en-US" baseline="0" dirty="0" smtClean="0"/>
              <a:t>the rise of feudalism.</a:t>
            </a:r>
          </a:p>
          <a:p>
            <a:endParaRPr lang="en-US" baseline="0" dirty="0" smtClean="0"/>
          </a:p>
          <a:p>
            <a:r>
              <a:rPr lang="en-US" baseline="0" dirty="0" smtClean="0"/>
              <a:t>Third, invasions by Norsemen/Vikings  left people defenseless and desperate for protection. Many were more than willing to offer food and other services for protection from these invaders, even if it meant enslaving themselves in the process. Those with the financial and military capability were more than willing to oblige.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6</a:t>
            </a:fld>
            <a:endParaRPr lang="en-US"/>
          </a:p>
        </p:txBody>
      </p:sp>
    </p:spTree>
    <p:extLst>
      <p:ext uri="{BB962C8B-B14F-4D97-AF65-F5344CB8AC3E}">
        <p14:creationId xmlns:p14="http://schemas.microsoft.com/office/powerpoint/2010/main" val="41090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a:t>
            </a:r>
            <a:r>
              <a:rPr lang="en-US" baseline="0" dirty="0" smtClean="0"/>
              <a:t> did feudalism work? </a:t>
            </a:r>
            <a:r>
              <a:rPr lang="en-US" dirty="0" smtClean="0"/>
              <a:t>Charlemagne’s successors divided their land amongst their barons/nobles/lords on the condition they give him military aid when called upon. These barons/nobles/lords</a:t>
            </a:r>
            <a:r>
              <a:rPr lang="en-US" baseline="0" dirty="0" smtClean="0"/>
              <a:t> in turn distributed their land to their knights/vassals who in turn granted land to the peasants/serfs/</a:t>
            </a:r>
            <a:r>
              <a:rPr lang="en-US" baseline="0" dirty="0" err="1" smtClean="0"/>
              <a:t>villeins</a:t>
            </a:r>
            <a:r>
              <a:rPr lang="en-US" baseline="0" dirty="0" smtClean="0"/>
              <a:t>/slaves. The peasants in turn provided food and services to the knights who in turn provided protection and military service to the barons who in turn provided money and knights to the 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influence of feudalism upon the </a:t>
            </a:r>
            <a:r>
              <a:rPr lang="en-US" baseline="0" dirty="0" smtClean="0"/>
              <a:t>Catholic Church cannot </a:t>
            </a:r>
            <a:r>
              <a:rPr lang="en-US" baseline="0" dirty="0" smtClean="0"/>
              <a:t>be overstated. Large amounts land were owned by the </a:t>
            </a:r>
            <a:r>
              <a:rPr lang="en-US" baseline="0" dirty="0" smtClean="0"/>
              <a:t>Catholic Church </a:t>
            </a:r>
            <a:r>
              <a:rPr lang="en-US" baseline="0" dirty="0" smtClean="0"/>
              <a:t>due to donations from previous emperors and pious, repentant men seeking atonement from sin. These gifts of land were held by the bishops and abbots (head of monastery). The clergy, as servants of God, could not render military support to their feudal lord. They therefore had to give part of their land to knights who would render military service for them or find other ways of doing so. This led to a secularization of the Catholic Church as its attention diverted from spiritual to material things. Also, who was his allegiance to? The feudal lord or the pope? This led to a divided allegiance that hindered the Catholic Church becoming a true spiritual entity. It also placed the Catholic Church in subjection to the state in many instances.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Nobles often interfered in elections to ecclesiastical positions for a relative. Many of these men were </a:t>
            </a:r>
            <a:r>
              <a:rPr lang="en-US" baseline="0" dirty="0" smtClean="0"/>
              <a:t>worldly </a:t>
            </a:r>
            <a:r>
              <a:rPr lang="en-US" baseline="0" dirty="0" smtClean="0"/>
              <a:t>and had no interest in spiritual matters that were inherit with the position. Between 891 and 955AD, </a:t>
            </a:r>
            <a:r>
              <a:rPr lang="en-US" baseline="0" dirty="0" smtClean="0"/>
              <a:t>there were </a:t>
            </a:r>
            <a:r>
              <a:rPr lang="en-US" baseline="0" dirty="0" smtClean="0"/>
              <a:t>20 </a:t>
            </a:r>
            <a:r>
              <a:rPr lang="en-US" baseline="0" dirty="0" smtClean="0"/>
              <a:t>popes </a:t>
            </a:r>
            <a:r>
              <a:rPr lang="en-US" baseline="0" dirty="0" smtClean="0"/>
              <a:t>because whichever noble family gained control of Italy dictated who the next </a:t>
            </a:r>
            <a:r>
              <a:rPr lang="en-US" baseline="0" dirty="0" smtClean="0"/>
              <a:t>pope </a:t>
            </a:r>
            <a:r>
              <a:rPr lang="en-US" baseline="0" dirty="0" smtClean="0"/>
              <a:t>was </a:t>
            </a:r>
            <a:r>
              <a:rPr lang="en-US" baseline="0" dirty="0" smtClean="0"/>
              <a:t>going to </a:t>
            </a:r>
            <a:r>
              <a:rPr lang="en-US" baseline="0" dirty="0" smtClean="0"/>
              <a:t>be.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investiture controversy was the most significant conflict to ever develop in Medieval History between the church and the state. It was a dispute as to whether the feudal lord or the pope should appoint a bishop or abbot in the respective territory, and this caused hard feelings to develop between the church and state. This led to the church leaders neglecting spiritual duties as they were more concerned with controlling land than giving it over to a bishop/abbot who was merely the relative of one of the vassal lords.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7</a:t>
            </a:fld>
            <a:endParaRPr lang="en-US"/>
          </a:p>
        </p:txBody>
      </p:sp>
    </p:spTree>
    <p:extLst>
      <p:ext uri="{BB962C8B-B14F-4D97-AF65-F5344CB8AC3E}">
        <p14:creationId xmlns:p14="http://schemas.microsoft.com/office/powerpoint/2010/main" val="410906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Germany</a:t>
            </a:r>
            <a:r>
              <a:rPr lang="en-US" baseline="0" dirty="0" smtClean="0"/>
              <a:t> became a separate state following the demise of the Carolingian Empire, the tribal dukes of Germany were faced with the need to unite against the invasion by the Northmen and Slavic invaders. They therefore selected Henry the Fowler, the duke of Saxony,  as their ruler in 919AD. He was able to drive back the Northmen and Slavs. He was </a:t>
            </a:r>
            <a:r>
              <a:rPr lang="en-US" baseline="0" dirty="0" smtClean="0"/>
              <a:t>then </a:t>
            </a:r>
            <a:r>
              <a:rPr lang="en-US" baseline="0" dirty="0" smtClean="0"/>
              <a:t>succeeded </a:t>
            </a:r>
            <a:r>
              <a:rPr lang="en-US" baseline="0" dirty="0" smtClean="0"/>
              <a:t>by his </a:t>
            </a:r>
            <a:r>
              <a:rPr lang="en-US" baseline="0" dirty="0" smtClean="0"/>
              <a:t>son Otto I in 936AD.  Otto made the other dukes his vassals and took over the supervision of the church in appointing bishops and abbots in Germany. When Pope John XII was being threatened in Italy, he took a play out of Charlemagne’s playbook and crossed the Alps to the south to come to his aid. The Pope then took a play out of Leo III ‘s book when he in turned crowned Otto I as emperor of the Holy Roman Empire in 962AD. This empire would last until 1806AD when it would be dissolved by Napoleon. </a:t>
            </a:r>
          </a:p>
          <a:p>
            <a:endParaRPr lang="en-US" baseline="0" dirty="0" smtClean="0"/>
          </a:p>
          <a:p>
            <a:r>
              <a:rPr lang="en-US" baseline="0" dirty="0" smtClean="0"/>
              <a:t>If Otto had kept his efforts to Germany alone, he might have built up a powerful, centralized monarchy. But he and his son and grandson would constantly meddle in the affairs of the church and cross over the Alps in the south to extend their own interests in Rome. This constant interference by the German rulers in the affairs of the papacy led to a vicious struggle between the emperor and the pope until Pope Innocent III humiliated and defeated the emperor and ended German interference in Italy. </a:t>
            </a:r>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8</a:t>
            </a:fld>
            <a:endParaRPr lang="en-US"/>
          </a:p>
        </p:txBody>
      </p:sp>
    </p:spTree>
    <p:extLst>
      <p:ext uri="{BB962C8B-B14F-4D97-AF65-F5344CB8AC3E}">
        <p14:creationId xmlns:p14="http://schemas.microsoft.com/office/powerpoint/2010/main" val="4109069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several things that</a:t>
            </a:r>
            <a:r>
              <a:rPr lang="en-US" baseline="0" dirty="0" smtClean="0"/>
              <a:t> contributed to the rise of papal supremacy:</a:t>
            </a:r>
          </a:p>
          <a:p>
            <a:endParaRPr lang="en-US" baseline="0" dirty="0" smtClean="0"/>
          </a:p>
          <a:p>
            <a:pPr marL="228600" indent="-228600">
              <a:buAutoNum type="arabicParenR"/>
            </a:pPr>
            <a:r>
              <a:rPr lang="en-US" baseline="0" dirty="0" smtClean="0"/>
              <a:t>Because most missionaries came from Rome, many Barbarians were already nominal Christians before they took over Rome. Since the missionaries were biased toward the bishop of Rome, their influenced caused Barbarians to be partial toward Rome as well.</a:t>
            </a:r>
          </a:p>
          <a:p>
            <a:pPr marL="228600" indent="-228600">
              <a:buAutoNum type="arabicParenR"/>
            </a:pPr>
            <a:r>
              <a:rPr lang="en-US" baseline="0" dirty="0" smtClean="0"/>
              <a:t>When Rome fell and deposed of its emperor Romulus Augustus, </a:t>
            </a:r>
            <a:r>
              <a:rPr lang="en-US" baseline="0" dirty="0" smtClean="0"/>
              <a:t>it </a:t>
            </a:r>
            <a:r>
              <a:rPr lang="en-US" baseline="0" dirty="0" smtClean="0"/>
              <a:t>left the Roman bishop as the one </a:t>
            </a:r>
            <a:r>
              <a:rPr lang="en-US" baseline="0" dirty="0" smtClean="0"/>
              <a:t>whom </a:t>
            </a:r>
            <a:r>
              <a:rPr lang="en-US" baseline="0" dirty="0" smtClean="0"/>
              <a:t>people looked up to. Since most barbarians were already nominal Christians, they allowed the bishop to exert his power and authority over the people. In turn, people looked up to the bishop of Rome for what to do in such turbulent times. </a:t>
            </a:r>
          </a:p>
          <a:p>
            <a:pPr marL="228600" indent="-228600">
              <a:buAutoNum type="arabicParenR"/>
            </a:pPr>
            <a:r>
              <a:rPr lang="en-US" baseline="0" dirty="0" smtClean="0"/>
              <a:t>Before the rise of Islam, there were 5 Patriarchal Bishops who were suppose to share equal authority over the church: Rome, Constantinople, Jerusalem, Antioch, and Alexandria. When the second Islamic caliphate Umar conquered modern day Syria, Palestine, and North Africa, those respective patriarchal bishops were removed leaving only the bishop of Rome and Constantinople. </a:t>
            </a:r>
          </a:p>
          <a:p>
            <a:pPr marL="228600" indent="-228600">
              <a:buAutoNum type="arabicParenR"/>
            </a:pPr>
            <a:r>
              <a:rPr lang="en-US" baseline="0" dirty="0" smtClean="0"/>
              <a:t>By the tenth century, monasteries had become wealthy and corrupt. The earlier ideal of service had been replaced by the easy life in a wealthy monastery. A reformation movement in Cluny of Burgundy (Eastern France) began where it was declared that the monastery there was to be free from all secular and episcopal control and to exercise self-government under the authority of the pope. Other monasteries followed suit. The abbot of Cluny started appointing the priors of new monasteries and putting them under his subjection. He worked closely with the pope in this process. This Cluniac movement added to papal power by giving the pope many zealous monks who would be his most ardent supporters.</a:t>
            </a:r>
          </a:p>
          <a:p>
            <a:pPr marL="228600" indent="-228600">
              <a:buAutoNum type="arabicParenR"/>
            </a:pPr>
            <a:r>
              <a:rPr lang="en-US" baseline="0" dirty="0" smtClean="0"/>
              <a:t>The Donation of Constantine was a forged document that became the legal ground for the possession of land by the pope. Pepin III was the first to grant land on behalf of this document and others would follow suit. It was determined to be a forgery in the 8</a:t>
            </a:r>
            <a:r>
              <a:rPr lang="en-US" baseline="30000" dirty="0" smtClean="0"/>
              <a:t>th</a:t>
            </a:r>
            <a:r>
              <a:rPr lang="en-US" baseline="0" dirty="0" smtClean="0"/>
              <a:t> century and is admitted so today by the Catholic Church itself. But by that time, the pope was in charge of much land </a:t>
            </a:r>
            <a:r>
              <a:rPr lang="en-US" baseline="0" dirty="0" smtClean="0"/>
              <a:t>and could </a:t>
            </a:r>
            <a:r>
              <a:rPr lang="en-US" baseline="0" dirty="0" smtClean="0"/>
              <a:t>use the feudal system therein to obtain more power.</a:t>
            </a:r>
          </a:p>
          <a:p>
            <a:pPr marL="228600" indent="-228600">
              <a:buAutoNum type="arabicParenR"/>
            </a:pPr>
            <a:r>
              <a:rPr lang="en-US" baseline="0" dirty="0" smtClean="0"/>
              <a:t>The Isidorian Decretals were a collection of fictitious letters by the pseudonymous </a:t>
            </a:r>
            <a:r>
              <a:rPr lang="en-US" baseline="0" dirty="0" err="1" smtClean="0"/>
              <a:t>Isidore</a:t>
            </a:r>
            <a:r>
              <a:rPr lang="en-US" baseline="0" dirty="0" smtClean="0"/>
              <a:t> Mercator to free the Catholic Church from interference by the state and to maintain the independence of the bishops against the encroachment of archbishops attempting to extend their power. It was an attempt to push legislation through popes and kings already dead. It is entirely fictitious, however it was used to extend papal power.</a:t>
            </a:r>
          </a:p>
          <a:p>
            <a:pPr marL="228600" indent="-228600">
              <a:buAutoNum type="arabicParenR"/>
            </a:pPr>
            <a:r>
              <a:rPr lang="en-US" baseline="0" dirty="0" smtClean="0"/>
              <a:t>While the rise of Islam removed 3 of the 5 patriarchal bishops from power in the Roman Catholic Church, the Great Schism that resulted in the split between the church in the east and west removed the patriarchal bishop of Constantinople. This by default made the patriarchal bishop of Rome the most powerful man in the Catholic Church as there was no other “spiritual” leader to oppose his claim to preeminence. </a:t>
            </a:r>
            <a:endParaRPr lang="en-US" dirty="0"/>
          </a:p>
        </p:txBody>
      </p:sp>
      <p:sp>
        <p:nvSpPr>
          <p:cNvPr id="4" name="Slide Number Placeholder 3"/>
          <p:cNvSpPr>
            <a:spLocks noGrp="1"/>
          </p:cNvSpPr>
          <p:nvPr>
            <p:ph type="sldNum" sz="quarter" idx="10"/>
          </p:nvPr>
        </p:nvSpPr>
        <p:spPr/>
        <p:txBody>
          <a:bodyPr/>
          <a:lstStyle/>
          <a:p>
            <a:fld id="{6A2A96B2-2A5D-46F4-8765-37122B682EFA}" type="slidenum">
              <a:rPr lang="en-US" smtClean="0"/>
              <a:t>9</a:t>
            </a:fld>
            <a:endParaRPr lang="en-US"/>
          </a:p>
        </p:txBody>
      </p:sp>
    </p:spTree>
    <p:extLst>
      <p:ext uri="{BB962C8B-B14F-4D97-AF65-F5344CB8AC3E}">
        <p14:creationId xmlns:p14="http://schemas.microsoft.com/office/powerpoint/2010/main" val="410906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B4174D-7CB2-4CCB-8721-44C13DA1A1D3}"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B4174D-7CB2-4CCB-8721-44C13DA1A1D3}" type="datetimeFigureOut">
              <a:rPr lang="en-US" smtClean="0"/>
              <a:pPr/>
              <a:t>6/24/2016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B4174D-7CB2-4CCB-8721-44C13DA1A1D3}"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4174D-7CB2-4CCB-8721-44C13DA1A1D3}" type="datetimeFigureOut">
              <a:rPr lang="en-US" smtClean="0"/>
              <a:pPr/>
              <a:t>6/24/2016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B4174D-7CB2-4CCB-8721-44C13DA1A1D3}" type="datetimeFigureOut">
              <a:rPr lang="en-US" smtClean="0"/>
              <a:pPr/>
              <a:t>6/24/2016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4174D-7CB2-4CCB-8721-44C13DA1A1D3}" type="datetimeFigureOut">
              <a:rPr lang="en-US" smtClean="0"/>
              <a:pPr/>
              <a:t>6/24/2016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4174D-7CB2-4CCB-8721-44C13DA1A1D3}" type="datetimeFigureOut">
              <a:rPr lang="en-US" smtClean="0"/>
              <a:pPr/>
              <a:t>6/24/2016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6AD3-FBC8-49CD-BE04-0CAB60E9B9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4174D-7CB2-4CCB-8721-44C13DA1A1D3}" type="datetimeFigureOut">
              <a:rPr lang="en-US" smtClean="0"/>
              <a:pPr/>
              <a:t>6/24/2016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6AD3-FBC8-49CD-BE04-0CAB60E9B9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blrmU-KDNAhUSW1IKHXjEBnEQjRwIBw&amp;url=http://www.worldmapsonline.com/europedeathcharlemagne.htm&amp;psig=AFQjCNERZ2ZKNU_-Wrh8mOkTR_JqV2biJw&amp;ust=146576764706533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www.google.com/url?sa=i&amp;rct=j&amp;q=&amp;esrc=s&amp;source=images&amp;cd=&amp;cad=rja&amp;uact=8&amp;ved=0ahUKEwj3zcrShqHNAhUVL1IKHX7TCxwQjRwIBw&amp;url=https://forum.termometropolitico.it/643275-l-universo-onirico-germanico-l-archetipo-di-wotan-odin.html&amp;bvm=bv.124272578,d.amc&amp;psig=AFQjCNHoP9EuD3_EhTIP6E9WhvElsB0C2Q&amp;ust=1465771489994295"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 y="0"/>
            <a:ext cx="9144000" cy="990600"/>
          </a:xfrm>
        </p:spPr>
        <p:txBody>
          <a:bodyPr>
            <a:noAutofit/>
          </a:bodyPr>
          <a:lstStyle/>
          <a:p>
            <a:r>
              <a:rPr lang="en-US" sz="8800" b="1" dirty="0" smtClean="0">
                <a:latin typeface="Arial" pitchFamily="34" charset="0"/>
                <a:cs typeface="Arial" pitchFamily="34" charset="0"/>
              </a:rPr>
              <a:t>Schedule</a:t>
            </a:r>
            <a:endParaRPr lang="en-US" sz="8800" dirty="0">
              <a:latin typeface="Arial" pitchFamily="34" charset="0"/>
              <a:cs typeface="Arial" pitchFamily="34" charset="0"/>
            </a:endParaRPr>
          </a:p>
        </p:txBody>
      </p:sp>
      <p:sp>
        <p:nvSpPr>
          <p:cNvPr id="3" name="Content Placeholder 2"/>
          <p:cNvSpPr>
            <a:spLocks noGrp="1"/>
          </p:cNvSpPr>
          <p:nvPr>
            <p:ph sz="half" idx="1"/>
          </p:nvPr>
        </p:nvSpPr>
        <p:spPr>
          <a:xfrm>
            <a:off x="0" y="1905000"/>
            <a:ext cx="4572000" cy="4953000"/>
          </a:xfrm>
        </p:spPr>
        <p:txBody>
          <a:bodyPr>
            <a:normAutofit/>
          </a:bodyPr>
          <a:lstStyle/>
          <a:p>
            <a:pPr lvl="0"/>
            <a:r>
              <a:rPr lang="en-US" sz="2580" strike="sngStrike" dirty="0" smtClean="0">
                <a:latin typeface="Arial" pitchFamily="34" charset="0"/>
                <a:cs typeface="Arial" pitchFamily="34" charset="0"/>
              </a:rPr>
              <a:t>Why </a:t>
            </a:r>
            <a:r>
              <a:rPr lang="en-US" sz="2580" strike="sngStrike" dirty="0">
                <a:latin typeface="Arial" pitchFamily="34" charset="0"/>
                <a:cs typeface="Arial" pitchFamily="34" charset="0"/>
              </a:rPr>
              <a:t>Study Church History?</a:t>
            </a:r>
          </a:p>
          <a:p>
            <a:pPr lvl="0"/>
            <a:r>
              <a:rPr lang="en-US" sz="2580" strike="sngStrike" dirty="0" smtClean="0">
                <a:latin typeface="Arial" pitchFamily="34" charset="0"/>
                <a:cs typeface="Arial" pitchFamily="34" charset="0"/>
              </a:rPr>
              <a:t>Origin </a:t>
            </a:r>
            <a:r>
              <a:rPr lang="en-US" sz="2580" strike="sngStrike" dirty="0">
                <a:latin typeface="Arial" pitchFamily="34" charset="0"/>
                <a:cs typeface="Arial" pitchFamily="34" charset="0"/>
              </a:rPr>
              <a:t>of the Lord’s </a:t>
            </a:r>
            <a:r>
              <a:rPr lang="en-US" sz="2580" strike="sngStrike" dirty="0" smtClean="0">
                <a:latin typeface="Arial" pitchFamily="34" charset="0"/>
                <a:cs typeface="Arial" pitchFamily="34" charset="0"/>
              </a:rPr>
              <a:t>Church</a:t>
            </a:r>
            <a:endParaRPr lang="en-US" sz="2580" strike="sngStrike" dirty="0">
              <a:latin typeface="Arial" pitchFamily="34" charset="0"/>
              <a:cs typeface="Arial" pitchFamily="34" charset="0"/>
            </a:endParaRPr>
          </a:p>
          <a:p>
            <a:pPr lvl="0"/>
            <a:r>
              <a:rPr lang="en-US" sz="2580" strike="sngStrike" dirty="0" smtClean="0">
                <a:latin typeface="Arial" pitchFamily="34" charset="0"/>
                <a:cs typeface="Arial" pitchFamily="34" charset="0"/>
              </a:rPr>
              <a:t>Post-Apostolic Apostasy</a:t>
            </a:r>
            <a:endParaRPr lang="en-US" sz="2580" strike="sngStrike" dirty="0">
              <a:latin typeface="Arial" pitchFamily="34" charset="0"/>
              <a:cs typeface="Arial" pitchFamily="34" charset="0"/>
            </a:endParaRPr>
          </a:p>
          <a:p>
            <a:pPr lvl="0"/>
            <a:r>
              <a:rPr lang="en-US" sz="2580" strike="sngStrike" dirty="0">
                <a:latin typeface="Arial" pitchFamily="34" charset="0"/>
                <a:cs typeface="Arial" pitchFamily="34" charset="0"/>
              </a:rPr>
              <a:t>Post-Apostolic Persecution</a:t>
            </a:r>
          </a:p>
          <a:p>
            <a:r>
              <a:rPr lang="en-US" sz="2580" strike="sngStrike" dirty="0" smtClean="0">
                <a:latin typeface="Arial" pitchFamily="34" charset="0"/>
                <a:cs typeface="Arial" pitchFamily="34" charset="0"/>
              </a:rPr>
              <a:t>Edict of Milan &amp; Aftermath</a:t>
            </a:r>
          </a:p>
          <a:p>
            <a:r>
              <a:rPr lang="en-US" sz="2580" strike="sngStrike" dirty="0" smtClean="0">
                <a:latin typeface="Arial" pitchFamily="34" charset="0"/>
                <a:cs typeface="Arial" pitchFamily="34" charset="0"/>
              </a:rPr>
              <a:t>Fall of Rome</a:t>
            </a:r>
          </a:p>
          <a:p>
            <a:r>
              <a:rPr lang="en-US" sz="2580" strike="sngStrike" dirty="0" smtClean="0">
                <a:latin typeface="Arial" pitchFamily="34" charset="0"/>
                <a:cs typeface="Arial" pitchFamily="34" charset="0"/>
              </a:rPr>
              <a:t>Rise of Islam</a:t>
            </a:r>
          </a:p>
          <a:p>
            <a:r>
              <a:rPr lang="en-US" sz="2580" dirty="0" smtClean="0">
                <a:latin typeface="Arial" pitchFamily="34" charset="0"/>
                <a:cs typeface="Arial" pitchFamily="34" charset="0"/>
              </a:rPr>
              <a:t>The Holy Roman </a:t>
            </a:r>
            <a:r>
              <a:rPr lang="en-US" sz="2580" dirty="0" smtClean="0">
                <a:latin typeface="Arial" pitchFamily="34" charset="0"/>
                <a:cs typeface="Arial" pitchFamily="34" charset="0"/>
              </a:rPr>
              <a:t>Empire</a:t>
            </a:r>
            <a:endParaRPr lang="en-US" sz="2580" dirty="0" smtClean="0">
              <a:latin typeface="Arial" pitchFamily="34" charset="0"/>
              <a:cs typeface="Arial" pitchFamily="34" charset="0"/>
            </a:endParaRPr>
          </a:p>
        </p:txBody>
      </p:sp>
      <p:sp>
        <p:nvSpPr>
          <p:cNvPr id="4" name="Content Placeholder 3"/>
          <p:cNvSpPr>
            <a:spLocks noGrp="1"/>
          </p:cNvSpPr>
          <p:nvPr>
            <p:ph sz="half" idx="2"/>
          </p:nvPr>
        </p:nvSpPr>
        <p:spPr>
          <a:xfrm>
            <a:off x="4800600" y="1905000"/>
            <a:ext cx="4343400" cy="4876800"/>
          </a:xfrm>
        </p:spPr>
        <p:txBody>
          <a:bodyPr>
            <a:normAutofit/>
          </a:bodyPr>
          <a:lstStyle/>
          <a:p>
            <a:r>
              <a:rPr lang="en-US" sz="2580" dirty="0">
                <a:latin typeface="Arial" pitchFamily="34" charset="0"/>
                <a:cs typeface="Arial" pitchFamily="34" charset="0"/>
              </a:rPr>
              <a:t>Catholicism vs. The Bible</a:t>
            </a:r>
          </a:p>
          <a:p>
            <a:r>
              <a:rPr lang="en-US" sz="2580" dirty="0" smtClean="0">
                <a:latin typeface="Arial" panose="020B0604020202020204" pitchFamily="34" charset="0"/>
                <a:cs typeface="Arial" panose="020B0604020202020204" pitchFamily="34" charset="0"/>
              </a:rPr>
              <a:t>Protestant Reformation</a:t>
            </a:r>
            <a:endParaRPr lang="en-US" sz="2580" dirty="0" smtClean="0">
              <a:latin typeface="Arial" panose="020B0604020202020204" pitchFamily="34" charset="0"/>
              <a:cs typeface="Arial" panose="020B0604020202020204" pitchFamily="34" charset="0"/>
            </a:endParaRPr>
          </a:p>
          <a:p>
            <a:r>
              <a:rPr lang="en-US" sz="2580" dirty="0" smtClean="0">
                <a:latin typeface="Arial" panose="020B0604020202020204" pitchFamily="34" charset="0"/>
                <a:cs typeface="Arial" panose="020B0604020202020204" pitchFamily="34" charset="0"/>
              </a:rPr>
              <a:t>Presbyterian Church</a:t>
            </a:r>
          </a:p>
          <a:p>
            <a:r>
              <a:rPr lang="en-US" sz="2580" dirty="0" smtClean="0">
                <a:latin typeface="Arial" panose="020B0604020202020204" pitchFamily="34" charset="0"/>
                <a:cs typeface="Arial" panose="020B0604020202020204" pitchFamily="34" charset="0"/>
              </a:rPr>
              <a:t>Church of England</a:t>
            </a:r>
          </a:p>
          <a:p>
            <a:r>
              <a:rPr lang="en-US" sz="2580" dirty="0" smtClean="0">
                <a:latin typeface="Arial" panose="020B0604020202020204" pitchFamily="34" charset="0"/>
                <a:cs typeface="Arial" panose="020B0604020202020204" pitchFamily="34" charset="0"/>
              </a:rPr>
              <a:t>Baptist Church</a:t>
            </a:r>
          </a:p>
          <a:p>
            <a:r>
              <a:rPr lang="en-US" sz="2580" dirty="0" smtClean="0">
                <a:latin typeface="Arial" panose="020B0604020202020204" pitchFamily="34" charset="0"/>
                <a:cs typeface="Arial" panose="020B0604020202020204" pitchFamily="34" charset="0"/>
              </a:rPr>
              <a:t>Methodist Church</a:t>
            </a:r>
          </a:p>
          <a:p>
            <a:r>
              <a:rPr lang="en-US" sz="2580" dirty="0" smtClean="0">
                <a:latin typeface="Arial" panose="020B0604020202020204" pitchFamily="34" charset="0"/>
                <a:cs typeface="Arial" panose="020B0604020202020204" pitchFamily="34" charset="0"/>
              </a:rPr>
              <a:t>Holiness Movement</a:t>
            </a:r>
          </a:p>
          <a:p>
            <a:r>
              <a:rPr lang="en-US" sz="2580" dirty="0" smtClean="0">
                <a:latin typeface="Arial" panose="020B0604020202020204" pitchFamily="34" charset="0"/>
                <a:cs typeface="Arial" panose="020B0604020202020204" pitchFamily="34" charset="0"/>
              </a:rPr>
              <a:t>Mormonism</a:t>
            </a:r>
          </a:p>
          <a:p>
            <a:r>
              <a:rPr lang="en-US" sz="2580" dirty="0" smtClean="0">
                <a:latin typeface="Arial" panose="020B0604020202020204" pitchFamily="34" charset="0"/>
                <a:cs typeface="Arial" panose="020B0604020202020204" pitchFamily="34" charset="0"/>
              </a:rPr>
              <a:t>Jehovah’s Witnesses</a:t>
            </a:r>
          </a:p>
          <a:p>
            <a:r>
              <a:rPr lang="en-US" sz="2580" dirty="0" smtClean="0">
                <a:latin typeface="Arial" panose="020B0604020202020204" pitchFamily="34" charset="0"/>
                <a:cs typeface="Arial" panose="020B0604020202020204" pitchFamily="34" charset="0"/>
              </a:rPr>
              <a:t>Restoration</a:t>
            </a:r>
            <a:endParaRPr lang="en-US" sz="2580"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0" y="1066800"/>
            <a:ext cx="426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3600" b="1" u="sng" dirty="0" smtClean="0">
                <a:latin typeface="Arial" pitchFamily="34" charset="0"/>
                <a:cs typeface="Arial" pitchFamily="34" charset="0"/>
              </a:rPr>
              <a:t>First Quarter</a:t>
            </a:r>
            <a:endParaRPr lang="en-US" sz="3600" b="1" u="sng" dirty="0">
              <a:latin typeface="Arial" pitchFamily="34" charset="0"/>
              <a:cs typeface="Arial" pitchFamily="34" charset="0"/>
            </a:endParaRPr>
          </a:p>
        </p:txBody>
      </p:sp>
      <p:sp>
        <p:nvSpPr>
          <p:cNvPr id="6" name="Content Placeholder 2"/>
          <p:cNvSpPr txBox="1">
            <a:spLocks/>
          </p:cNvSpPr>
          <p:nvPr/>
        </p:nvSpPr>
        <p:spPr>
          <a:xfrm>
            <a:off x="4495800" y="1066800"/>
            <a:ext cx="42672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3600" b="1" u="sng" dirty="0" smtClean="0">
                <a:latin typeface="Arial" pitchFamily="34" charset="0"/>
                <a:cs typeface="Arial" pitchFamily="34" charset="0"/>
              </a:rPr>
              <a:t>Second Quarter</a:t>
            </a:r>
            <a:endParaRPr lang="en-US" sz="3600" b="1" u="sng" dirty="0">
              <a:latin typeface="Arial" pitchFamily="34" charset="0"/>
              <a:cs typeface="Arial" pitchFamily="34" charset="0"/>
            </a:endParaRPr>
          </a:p>
        </p:txBody>
      </p:sp>
      <p:cxnSp>
        <p:nvCxnSpPr>
          <p:cNvPr id="8" name="Straight Connector 7"/>
          <p:cNvCxnSpPr/>
          <p:nvPr/>
        </p:nvCxnSpPr>
        <p:spPr>
          <a:xfrm>
            <a:off x="4572000" y="1219200"/>
            <a:ext cx="0" cy="56388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735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800" b="1" dirty="0" smtClean="0"/>
              <a:t>Rise of Papal Supremacy</a:t>
            </a:r>
            <a:endParaRPr lang="en-US" sz="6800" b="1" dirty="0"/>
          </a:p>
        </p:txBody>
      </p:sp>
      <p:sp>
        <p:nvSpPr>
          <p:cNvPr id="8" name="Content Placeholder 2"/>
          <p:cNvSpPr>
            <a:spLocks noGrp="1"/>
          </p:cNvSpPr>
          <p:nvPr>
            <p:ph idx="1"/>
          </p:nvPr>
        </p:nvSpPr>
        <p:spPr>
          <a:xfrm>
            <a:off x="0" y="914400"/>
            <a:ext cx="5791200" cy="5943600"/>
          </a:xfrm>
        </p:spPr>
        <p:txBody>
          <a:bodyPr>
            <a:normAutofit/>
          </a:bodyPr>
          <a:lstStyle/>
          <a:p>
            <a:r>
              <a:rPr lang="en-US" sz="3000" u="sng" dirty="0" smtClean="0"/>
              <a:t>Hildebrand (Gregory VII)</a:t>
            </a:r>
          </a:p>
          <a:p>
            <a:pPr lvl="1"/>
            <a:endParaRPr lang="en-US" sz="800" dirty="0" smtClean="0"/>
          </a:p>
          <a:p>
            <a:pPr lvl="1"/>
            <a:r>
              <a:rPr lang="en-US" sz="2600" dirty="0" smtClean="0"/>
              <a:t>Investiture Controversy</a:t>
            </a:r>
          </a:p>
          <a:p>
            <a:pPr lvl="1"/>
            <a:endParaRPr lang="en-US" sz="800" dirty="0" smtClean="0"/>
          </a:p>
          <a:p>
            <a:pPr lvl="1"/>
            <a:r>
              <a:rPr lang="en-US" sz="2600" dirty="0" smtClean="0"/>
              <a:t>1</a:t>
            </a:r>
            <a:r>
              <a:rPr lang="en-US" sz="2600" baseline="30000" dirty="0" smtClean="0"/>
              <a:t>st</a:t>
            </a:r>
            <a:r>
              <a:rPr lang="en-US" sz="2600" dirty="0" smtClean="0"/>
              <a:t> to excommunicate an emperor</a:t>
            </a:r>
          </a:p>
          <a:p>
            <a:pPr lvl="1"/>
            <a:endParaRPr lang="en-US" sz="800" dirty="0" smtClean="0"/>
          </a:p>
          <a:p>
            <a:pPr lvl="1"/>
            <a:r>
              <a:rPr lang="en-US" sz="2600" dirty="0" smtClean="0"/>
              <a:t>Inspired future popes to boldness</a:t>
            </a:r>
          </a:p>
          <a:p>
            <a:pPr lvl="1"/>
            <a:endParaRPr lang="en-US" sz="2600" dirty="0" smtClean="0"/>
          </a:p>
          <a:p>
            <a:r>
              <a:rPr lang="en-US" sz="3000" u="sng" dirty="0" smtClean="0"/>
              <a:t>Innocent III</a:t>
            </a:r>
          </a:p>
          <a:p>
            <a:pPr lvl="1"/>
            <a:endParaRPr lang="en-US" sz="800" dirty="0" smtClean="0"/>
          </a:p>
          <a:p>
            <a:pPr lvl="1"/>
            <a:r>
              <a:rPr lang="en-US" sz="2600" dirty="0" smtClean="0"/>
              <a:t>Refused King of France’s annulment</a:t>
            </a:r>
          </a:p>
          <a:p>
            <a:pPr lvl="1"/>
            <a:endParaRPr lang="en-US" sz="800" dirty="0" smtClean="0"/>
          </a:p>
          <a:p>
            <a:pPr lvl="1"/>
            <a:r>
              <a:rPr lang="en-US" sz="2600" dirty="0" smtClean="0"/>
              <a:t>Excommunicated King of England</a:t>
            </a:r>
          </a:p>
          <a:p>
            <a:pPr lvl="1"/>
            <a:endParaRPr lang="en-US" sz="800" dirty="0" smtClean="0"/>
          </a:p>
          <a:p>
            <a:pPr lvl="1"/>
            <a:r>
              <a:rPr lang="en-US" sz="2600" dirty="0" smtClean="0"/>
              <a:t>Replaced Holy Roman Empire’s King</a:t>
            </a:r>
            <a:endParaRPr lang="en-US" sz="2600" dirty="0"/>
          </a:p>
        </p:txBody>
      </p:sp>
      <p:pic>
        <p:nvPicPr>
          <p:cNvPr id="8196" name="Picture 4" descr="http://communio.stblogs.org/Innocent%20III%20with%20Franc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962400"/>
            <a:ext cx="3428999" cy="2895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upload.wikimedia.org/wikipedia/en/b/b0/Canossa-g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90600"/>
            <a:ext cx="34290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752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8500" b="1" dirty="0" smtClean="0"/>
              <a:t>The Great Schism</a:t>
            </a:r>
            <a:endParaRPr lang="en-US" sz="8500" b="1" dirty="0"/>
          </a:p>
        </p:txBody>
      </p:sp>
      <p:sp>
        <p:nvSpPr>
          <p:cNvPr id="8" name="Content Placeholder 2"/>
          <p:cNvSpPr>
            <a:spLocks noGrp="1"/>
          </p:cNvSpPr>
          <p:nvPr>
            <p:ph idx="1"/>
          </p:nvPr>
        </p:nvSpPr>
        <p:spPr>
          <a:xfrm>
            <a:off x="0" y="914400"/>
            <a:ext cx="4572000" cy="5943600"/>
          </a:xfrm>
        </p:spPr>
        <p:txBody>
          <a:bodyPr>
            <a:normAutofit/>
          </a:bodyPr>
          <a:lstStyle/>
          <a:p>
            <a:r>
              <a:rPr lang="en-US" sz="3800" u="sng" dirty="0" smtClean="0"/>
              <a:t>Causes</a:t>
            </a:r>
          </a:p>
          <a:p>
            <a:pPr lvl="1"/>
            <a:endParaRPr lang="en-US" sz="800" dirty="0" smtClean="0"/>
          </a:p>
          <a:p>
            <a:pPr lvl="1"/>
            <a:r>
              <a:rPr lang="en-US" sz="2600" dirty="0" smtClean="0"/>
              <a:t>Yoke of eastern emperor</a:t>
            </a:r>
          </a:p>
          <a:p>
            <a:pPr lvl="1"/>
            <a:endParaRPr lang="en-US" sz="800" dirty="0" smtClean="0"/>
          </a:p>
          <a:p>
            <a:pPr lvl="1"/>
            <a:r>
              <a:rPr lang="en-US" sz="2600" dirty="0" smtClean="0"/>
              <a:t>Solving doctrinal issues</a:t>
            </a:r>
          </a:p>
          <a:p>
            <a:pPr lvl="2"/>
            <a:endParaRPr lang="en-US" sz="600" dirty="0" smtClean="0"/>
          </a:p>
          <a:p>
            <a:pPr lvl="2"/>
            <a:r>
              <a:rPr lang="en-US" sz="2000" dirty="0" smtClean="0"/>
              <a:t>Celibacy</a:t>
            </a:r>
          </a:p>
          <a:p>
            <a:pPr lvl="2"/>
            <a:endParaRPr lang="en-US" sz="600" dirty="0" smtClean="0"/>
          </a:p>
          <a:p>
            <a:pPr lvl="2"/>
            <a:r>
              <a:rPr lang="en-US" sz="2000" dirty="0" smtClean="0"/>
              <a:t>Beards</a:t>
            </a:r>
          </a:p>
          <a:p>
            <a:pPr lvl="2"/>
            <a:endParaRPr lang="en-US" sz="600" dirty="0" smtClean="0"/>
          </a:p>
          <a:p>
            <a:pPr lvl="2"/>
            <a:r>
              <a:rPr lang="en-US" sz="2000" dirty="0" smtClean="0"/>
              <a:t>Language</a:t>
            </a:r>
          </a:p>
          <a:p>
            <a:pPr lvl="2"/>
            <a:endParaRPr lang="en-US" sz="600" dirty="0" smtClean="0"/>
          </a:p>
          <a:p>
            <a:pPr lvl="2"/>
            <a:r>
              <a:rPr lang="en-US" sz="2000" dirty="0" err="1" smtClean="0"/>
              <a:t>Filioque</a:t>
            </a:r>
            <a:r>
              <a:rPr lang="en-US" sz="2000" dirty="0" smtClean="0"/>
              <a:t> Clause</a:t>
            </a:r>
          </a:p>
          <a:p>
            <a:pPr lvl="2"/>
            <a:endParaRPr lang="en-US" sz="600" dirty="0" smtClean="0"/>
          </a:p>
          <a:p>
            <a:pPr lvl="2"/>
            <a:r>
              <a:rPr lang="en-US" sz="2000" dirty="0" smtClean="0"/>
              <a:t>Easter</a:t>
            </a:r>
          </a:p>
          <a:p>
            <a:pPr lvl="2"/>
            <a:endParaRPr lang="en-US" sz="600" dirty="0" smtClean="0"/>
          </a:p>
          <a:p>
            <a:pPr lvl="2"/>
            <a:r>
              <a:rPr lang="en-US" sz="2000" dirty="0" smtClean="0"/>
              <a:t>Bowing before images</a:t>
            </a:r>
          </a:p>
          <a:p>
            <a:pPr lvl="2"/>
            <a:endParaRPr lang="en-US" sz="600" dirty="0" smtClean="0"/>
          </a:p>
          <a:p>
            <a:pPr lvl="2"/>
            <a:r>
              <a:rPr lang="en-US" sz="2000" dirty="0" smtClean="0"/>
              <a:t>Type of bread in communion</a:t>
            </a:r>
            <a:endParaRPr lang="en-US" sz="2000" dirty="0"/>
          </a:p>
        </p:txBody>
      </p:sp>
      <p:pic>
        <p:nvPicPr>
          <p:cNvPr id="1026" name="Picture 2" descr="http://cdn1.slideserve.com/2219671/the-great-schism-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066800"/>
            <a:ext cx="48006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524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tc.usf.edu/clipart/44600/44683/44683_holy_rom_em_l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800" b="1" dirty="0" smtClean="0"/>
              <a:t>Papacy Threatened</a:t>
            </a:r>
            <a:endParaRPr lang="en-US" sz="6800" b="1" dirty="0"/>
          </a:p>
        </p:txBody>
      </p:sp>
      <p:sp>
        <p:nvSpPr>
          <p:cNvPr id="3" name="Content Placeholder 2"/>
          <p:cNvSpPr>
            <a:spLocks noGrp="1"/>
          </p:cNvSpPr>
          <p:nvPr>
            <p:ph idx="1"/>
          </p:nvPr>
        </p:nvSpPr>
        <p:spPr>
          <a:xfrm>
            <a:off x="0" y="1066800"/>
            <a:ext cx="5105400" cy="5791200"/>
          </a:xfrm>
        </p:spPr>
        <p:txBody>
          <a:bodyPr>
            <a:normAutofit/>
          </a:bodyPr>
          <a:lstStyle/>
          <a:p>
            <a:r>
              <a:rPr lang="en-US" u="sng" dirty="0" smtClean="0"/>
              <a:t>Threats to Papacy</a:t>
            </a:r>
          </a:p>
          <a:p>
            <a:pPr lvl="1"/>
            <a:r>
              <a:rPr lang="en-US" sz="2400" dirty="0" smtClean="0"/>
              <a:t>Emperor in Constantinople</a:t>
            </a:r>
          </a:p>
          <a:p>
            <a:pPr lvl="1"/>
            <a:r>
              <a:rPr lang="en-US" sz="2400" dirty="0" smtClean="0"/>
              <a:t>Arian Lombards</a:t>
            </a:r>
          </a:p>
          <a:p>
            <a:pPr lvl="1"/>
            <a:r>
              <a:rPr lang="en-US" sz="2400" dirty="0" smtClean="0"/>
              <a:t>Various plays for power</a:t>
            </a:r>
          </a:p>
          <a:p>
            <a:pPr marL="457200" lvl="1" indent="0">
              <a:buNone/>
            </a:pPr>
            <a:endParaRPr lang="en-US" sz="1200" dirty="0" smtClean="0"/>
          </a:p>
          <a:p>
            <a:r>
              <a:rPr lang="en-US" u="sng" dirty="0" smtClean="0"/>
              <a:t>Franks to the rescue</a:t>
            </a:r>
          </a:p>
          <a:p>
            <a:pPr lvl="1"/>
            <a:r>
              <a:rPr lang="en-US" sz="2400" dirty="0" smtClean="0"/>
              <a:t>Charles Martel prevented Muslim </a:t>
            </a:r>
            <a:r>
              <a:rPr lang="en-US" sz="2400" dirty="0" smtClean="0"/>
              <a:t>expansion into western Europe</a:t>
            </a:r>
            <a:endParaRPr lang="en-US" sz="2400" dirty="0" smtClean="0"/>
          </a:p>
          <a:p>
            <a:pPr lvl="1"/>
            <a:r>
              <a:rPr lang="en-US" sz="2400" dirty="0" smtClean="0"/>
              <a:t>Pepin III defeated Arian Lombards</a:t>
            </a:r>
          </a:p>
          <a:p>
            <a:pPr lvl="2"/>
            <a:r>
              <a:rPr lang="en-US" sz="2000" dirty="0" smtClean="0"/>
              <a:t>“Donation of Constantine”</a:t>
            </a:r>
          </a:p>
          <a:p>
            <a:pPr lvl="1"/>
            <a:r>
              <a:rPr lang="en-US" sz="2400" dirty="0" smtClean="0"/>
              <a:t>Charlemagne ended Lombard </a:t>
            </a:r>
            <a:r>
              <a:rPr lang="en-US" sz="2400" dirty="0" smtClean="0"/>
              <a:t>kingdom and saved </a:t>
            </a:r>
            <a:r>
              <a:rPr lang="en-US" sz="2400" dirty="0" smtClean="0"/>
              <a:t>Leo </a:t>
            </a:r>
            <a:r>
              <a:rPr lang="en-US" sz="2400" dirty="0" smtClean="0"/>
              <a:t>III from assassination</a:t>
            </a:r>
            <a:endParaRPr lang="en-US" sz="2400" dirty="0" smtClean="0"/>
          </a:p>
          <a:p>
            <a:pPr lvl="1"/>
            <a:endParaRPr lang="en-US" dirty="0" smtClean="0"/>
          </a:p>
          <a:p>
            <a:pPr lvl="1"/>
            <a:endParaRPr lang="en-US" sz="2400" dirty="0" smtClean="0"/>
          </a:p>
          <a:p>
            <a:pPr marL="457200" lvl="1" indent="0">
              <a:buNone/>
            </a:pPr>
            <a:endParaRPr lang="en-US" sz="2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199" y="1066800"/>
            <a:ext cx="3962401"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800" b="1" dirty="0" smtClean="0"/>
              <a:t>Charlemagne (742 – 814)</a:t>
            </a:r>
            <a:endParaRPr lang="en-US" sz="6800" b="1" dirty="0"/>
          </a:p>
        </p:txBody>
      </p:sp>
      <p:sp>
        <p:nvSpPr>
          <p:cNvPr id="3" name="Content Placeholder 2"/>
          <p:cNvSpPr>
            <a:spLocks noGrp="1"/>
          </p:cNvSpPr>
          <p:nvPr>
            <p:ph idx="1"/>
          </p:nvPr>
        </p:nvSpPr>
        <p:spPr>
          <a:xfrm>
            <a:off x="0" y="1066800"/>
            <a:ext cx="5715000" cy="5791200"/>
          </a:xfrm>
        </p:spPr>
        <p:txBody>
          <a:bodyPr>
            <a:normAutofit/>
          </a:bodyPr>
          <a:lstStyle/>
          <a:p>
            <a:r>
              <a:rPr lang="en-US" dirty="0" smtClean="0"/>
              <a:t>Leo III crowns </a:t>
            </a:r>
            <a:r>
              <a:rPr lang="en-US" dirty="0" smtClean="0"/>
              <a:t>Charlemagne</a:t>
            </a:r>
          </a:p>
          <a:p>
            <a:pPr lvl="1"/>
            <a:endParaRPr lang="en-US" sz="800" dirty="0" smtClean="0"/>
          </a:p>
          <a:p>
            <a:pPr lvl="1"/>
            <a:r>
              <a:rPr lang="en-US" dirty="0" smtClean="0"/>
              <a:t>Imperialism </a:t>
            </a:r>
            <a:r>
              <a:rPr lang="en-US" dirty="0" smtClean="0"/>
              <a:t>revived</a:t>
            </a:r>
          </a:p>
          <a:p>
            <a:pPr lvl="1"/>
            <a:endParaRPr lang="en-US" sz="800" dirty="0" smtClean="0"/>
          </a:p>
          <a:p>
            <a:pPr lvl="1"/>
            <a:r>
              <a:rPr lang="en-US" dirty="0" smtClean="0"/>
              <a:t>Mutual </a:t>
            </a:r>
            <a:r>
              <a:rPr lang="en-US" dirty="0" smtClean="0"/>
              <a:t>partnership</a:t>
            </a:r>
          </a:p>
          <a:p>
            <a:pPr lvl="1"/>
            <a:endParaRPr lang="en-US" sz="800" dirty="0" smtClean="0"/>
          </a:p>
          <a:p>
            <a:pPr lvl="1"/>
            <a:r>
              <a:rPr lang="en-US" dirty="0" smtClean="0"/>
              <a:t>Precedent for later action</a:t>
            </a:r>
          </a:p>
          <a:p>
            <a:pPr lvl="1"/>
            <a:endParaRPr lang="en-US" sz="1200" dirty="0" smtClean="0"/>
          </a:p>
          <a:p>
            <a:r>
              <a:rPr lang="en-US" dirty="0" smtClean="0"/>
              <a:t>Charlemagne stood for 3 things</a:t>
            </a:r>
          </a:p>
          <a:p>
            <a:pPr lvl="1"/>
            <a:endParaRPr lang="en-US" sz="800" dirty="0" smtClean="0"/>
          </a:p>
          <a:p>
            <a:pPr lvl="1"/>
            <a:r>
              <a:rPr lang="en-US" dirty="0" smtClean="0"/>
              <a:t>Law </a:t>
            </a:r>
            <a:r>
              <a:rPr lang="en-US" dirty="0" smtClean="0"/>
              <a:t>and </a:t>
            </a:r>
            <a:r>
              <a:rPr lang="en-US" dirty="0" smtClean="0"/>
              <a:t>Order</a:t>
            </a:r>
          </a:p>
          <a:p>
            <a:pPr lvl="1"/>
            <a:endParaRPr lang="en-US" sz="800" dirty="0" smtClean="0"/>
          </a:p>
          <a:p>
            <a:pPr lvl="1"/>
            <a:r>
              <a:rPr lang="en-US" dirty="0" smtClean="0"/>
              <a:t>Civilization</a:t>
            </a:r>
          </a:p>
          <a:p>
            <a:pPr lvl="1"/>
            <a:endParaRPr lang="en-US" sz="800" dirty="0" smtClean="0"/>
          </a:p>
          <a:p>
            <a:pPr lvl="1"/>
            <a:r>
              <a:rPr lang="en-US" dirty="0" smtClean="0"/>
              <a:t>Christianity</a:t>
            </a:r>
            <a:endParaRPr lang="en-US" dirty="0"/>
          </a:p>
        </p:txBody>
      </p:sp>
      <p:pic>
        <p:nvPicPr>
          <p:cNvPr id="2050" name="Picture 2" descr="http://awesomemiddleageshastings.weebly.com/uploads/1/9/1/4/19143281/5631880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3429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499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orldmapsonline.com/images/Cram/History/europedeathcharlemagn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56"/>
            <a:ext cx="9144000" cy="6857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84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800" b="1" dirty="0" smtClean="0"/>
              <a:t>Feudalism</a:t>
            </a:r>
            <a:endParaRPr lang="en-US" sz="6800" b="1" dirty="0"/>
          </a:p>
        </p:txBody>
      </p:sp>
      <p:sp>
        <p:nvSpPr>
          <p:cNvPr id="8" name="Content Placeholder 2"/>
          <p:cNvSpPr>
            <a:spLocks noGrp="1"/>
          </p:cNvSpPr>
          <p:nvPr>
            <p:ph idx="1"/>
          </p:nvPr>
        </p:nvSpPr>
        <p:spPr>
          <a:xfrm>
            <a:off x="0" y="914400"/>
            <a:ext cx="5029200" cy="2743200"/>
          </a:xfrm>
        </p:spPr>
        <p:txBody>
          <a:bodyPr>
            <a:normAutofit/>
          </a:bodyPr>
          <a:lstStyle/>
          <a:p>
            <a:r>
              <a:rPr lang="en-US" sz="5000" u="sng" dirty="0" smtClean="0"/>
              <a:t>Causes:</a:t>
            </a:r>
          </a:p>
          <a:p>
            <a:pPr lvl="1"/>
            <a:r>
              <a:rPr lang="en-US" sz="3200" dirty="0" smtClean="0"/>
              <a:t>Fall of Rome</a:t>
            </a:r>
          </a:p>
          <a:p>
            <a:pPr lvl="1"/>
            <a:r>
              <a:rPr lang="en-US" sz="3200" dirty="0" smtClean="0"/>
              <a:t>End of Carolingians</a:t>
            </a:r>
          </a:p>
          <a:p>
            <a:pPr lvl="1"/>
            <a:r>
              <a:rPr lang="en-US" sz="3200" dirty="0" smtClean="0"/>
              <a:t>Invasion by Norsemen</a:t>
            </a:r>
            <a:endParaRPr lang="en-US" sz="3200" dirty="0"/>
          </a:p>
        </p:txBody>
      </p:sp>
      <p:pic>
        <p:nvPicPr>
          <p:cNvPr id="1031" name="Picture 7" descr="http://img.whenintime.com/tli/niyah123/Dark_Ages_Timeline-_Niyah_Coles/85a27a69-6ce0-4e0e-a4f2-62f3731acf19/trea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7600"/>
            <a:ext cx="4373241"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upload.wikimedia.org/wikipedia/commons/6/61/Reeve_and_Serf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3" y="3657600"/>
            <a:ext cx="477662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digital-art-gallery.com/oid/43/1000x643_8645_Invasion_2d_fantasy_sword_coast_ships_fur_vikings_beach_warriors_helmet_landscape_picture_imag.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1055776"/>
            <a:ext cx="4373241" cy="260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48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800" b="1" dirty="0" smtClean="0"/>
              <a:t>Feudalism</a:t>
            </a:r>
            <a:endParaRPr lang="en-US" sz="6800" b="1"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914400"/>
            <a:ext cx="367301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0" y="914400"/>
            <a:ext cx="5562600" cy="2895600"/>
          </a:xfrm>
        </p:spPr>
        <p:txBody>
          <a:bodyPr>
            <a:normAutofit/>
          </a:bodyPr>
          <a:lstStyle/>
          <a:p>
            <a:r>
              <a:rPr lang="en-US" sz="3000" u="sng" dirty="0" smtClean="0"/>
              <a:t>Influence on the Catholic Church</a:t>
            </a:r>
          </a:p>
          <a:p>
            <a:pPr lvl="1"/>
            <a:r>
              <a:rPr lang="en-US" sz="2600" dirty="0" smtClean="0"/>
              <a:t>Secularization</a:t>
            </a:r>
          </a:p>
          <a:p>
            <a:pPr lvl="1"/>
            <a:r>
              <a:rPr lang="en-US" sz="2600" dirty="0" smtClean="0"/>
              <a:t>Church and State</a:t>
            </a:r>
          </a:p>
          <a:p>
            <a:pPr lvl="1"/>
            <a:r>
              <a:rPr lang="en-US" sz="2600" dirty="0" smtClean="0"/>
              <a:t>Corrupt elections</a:t>
            </a:r>
          </a:p>
          <a:p>
            <a:pPr lvl="1"/>
            <a:r>
              <a:rPr lang="en-US" sz="2600" dirty="0" smtClean="0"/>
              <a:t>Dispute over authority</a:t>
            </a:r>
          </a:p>
          <a:p>
            <a:pPr lvl="2"/>
            <a:r>
              <a:rPr lang="en-US" sz="2200" dirty="0" smtClean="0"/>
              <a:t>Investiture Controversy</a:t>
            </a:r>
            <a:endParaRPr lang="en-US" sz="22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1" y="3810000"/>
            <a:ext cx="55435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546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8500" b="1" dirty="0" smtClean="0"/>
              <a:t>Holy Roman Empire</a:t>
            </a:r>
            <a:endParaRPr lang="en-US" sz="8500" b="1" dirty="0"/>
          </a:p>
        </p:txBody>
      </p:sp>
      <p:sp>
        <p:nvSpPr>
          <p:cNvPr id="8" name="Content Placeholder 2"/>
          <p:cNvSpPr>
            <a:spLocks noGrp="1"/>
          </p:cNvSpPr>
          <p:nvPr>
            <p:ph idx="1"/>
          </p:nvPr>
        </p:nvSpPr>
        <p:spPr>
          <a:xfrm>
            <a:off x="0" y="914400"/>
            <a:ext cx="4800600" cy="5943600"/>
          </a:xfrm>
        </p:spPr>
        <p:txBody>
          <a:bodyPr>
            <a:normAutofit/>
          </a:bodyPr>
          <a:lstStyle/>
          <a:p>
            <a:r>
              <a:rPr lang="en-US" sz="3800" u="sng" dirty="0" smtClean="0"/>
              <a:t>Reason for Formation</a:t>
            </a:r>
          </a:p>
          <a:p>
            <a:pPr lvl="1"/>
            <a:r>
              <a:rPr lang="en-US" dirty="0" smtClean="0"/>
              <a:t>Unity against invaders</a:t>
            </a:r>
          </a:p>
          <a:p>
            <a:pPr lvl="1"/>
            <a:r>
              <a:rPr lang="en-US" dirty="0" smtClean="0"/>
              <a:t>Extend power into Rome</a:t>
            </a:r>
          </a:p>
          <a:p>
            <a:pPr lvl="1"/>
            <a:r>
              <a:rPr lang="en-US" dirty="0" smtClean="0"/>
              <a:t>Copy Charlemagne</a:t>
            </a:r>
          </a:p>
          <a:p>
            <a:pPr lvl="1"/>
            <a:r>
              <a:rPr lang="en-US" dirty="0" smtClean="0"/>
              <a:t>Supervise church affairs</a:t>
            </a:r>
            <a:endParaRPr lang="en-US" dirty="0"/>
          </a:p>
        </p:txBody>
      </p:sp>
      <p:pic>
        <p:nvPicPr>
          <p:cNvPr id="5122" name="Picture 2" descr="http://historiarex.com/uploads/files/14022762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6800"/>
            <a:ext cx="4430889" cy="5791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jettandjahn.com/wp-content/uploads/2012/05/ottop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1"/>
            <a:ext cx="47244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53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6800" b="1" dirty="0" smtClean="0"/>
              <a:t>Rise of Papal Supremacy</a:t>
            </a:r>
            <a:endParaRPr lang="en-US" sz="6800" b="1" dirty="0"/>
          </a:p>
        </p:txBody>
      </p:sp>
      <p:sp>
        <p:nvSpPr>
          <p:cNvPr id="8" name="Content Placeholder 2"/>
          <p:cNvSpPr>
            <a:spLocks noGrp="1"/>
          </p:cNvSpPr>
          <p:nvPr>
            <p:ph idx="1"/>
          </p:nvPr>
        </p:nvSpPr>
        <p:spPr>
          <a:xfrm>
            <a:off x="0" y="914400"/>
            <a:ext cx="5257800" cy="5943600"/>
          </a:xfrm>
        </p:spPr>
        <p:txBody>
          <a:bodyPr>
            <a:normAutofit/>
          </a:bodyPr>
          <a:lstStyle/>
          <a:p>
            <a:r>
              <a:rPr lang="en-US" sz="4000" u="sng" dirty="0" smtClean="0"/>
              <a:t>Contributors</a:t>
            </a:r>
          </a:p>
          <a:p>
            <a:pPr lvl="1"/>
            <a:endParaRPr lang="en-US" sz="1400" dirty="0" smtClean="0"/>
          </a:p>
          <a:p>
            <a:pPr lvl="1"/>
            <a:r>
              <a:rPr lang="en-US" sz="2300" dirty="0" smtClean="0"/>
              <a:t>Barbarians came under Rome’s spell</a:t>
            </a:r>
          </a:p>
          <a:p>
            <a:pPr lvl="2"/>
            <a:endParaRPr lang="en-US" sz="1400" dirty="0" smtClean="0"/>
          </a:p>
          <a:p>
            <a:pPr lvl="1"/>
            <a:r>
              <a:rPr lang="en-US" sz="2300" dirty="0" smtClean="0"/>
              <a:t>Fall of Rome boosted papal power</a:t>
            </a:r>
          </a:p>
          <a:p>
            <a:pPr lvl="2"/>
            <a:endParaRPr lang="en-US" sz="1400" dirty="0" smtClean="0"/>
          </a:p>
          <a:p>
            <a:pPr lvl="1"/>
            <a:r>
              <a:rPr lang="en-US" sz="2300" dirty="0" smtClean="0"/>
              <a:t>Islam removed 3 patriarchal bishops</a:t>
            </a:r>
          </a:p>
          <a:p>
            <a:pPr lvl="2"/>
            <a:endParaRPr lang="en-US" sz="1400" dirty="0" smtClean="0"/>
          </a:p>
          <a:p>
            <a:pPr lvl="1"/>
            <a:r>
              <a:rPr lang="en-US" sz="2300" dirty="0" smtClean="0"/>
              <a:t>Monastic </a:t>
            </a:r>
            <a:r>
              <a:rPr lang="en-US" sz="2300" dirty="0"/>
              <a:t>r</a:t>
            </a:r>
            <a:r>
              <a:rPr lang="en-US" sz="2300" dirty="0" smtClean="0"/>
              <a:t>eforms</a:t>
            </a:r>
          </a:p>
          <a:p>
            <a:pPr lvl="2"/>
            <a:endParaRPr lang="en-US" sz="1400" dirty="0" smtClean="0"/>
          </a:p>
          <a:p>
            <a:pPr lvl="1"/>
            <a:r>
              <a:rPr lang="en-US" sz="2300" dirty="0" smtClean="0"/>
              <a:t>Deceit</a:t>
            </a:r>
          </a:p>
          <a:p>
            <a:pPr lvl="2"/>
            <a:endParaRPr lang="en-US" sz="800" dirty="0" smtClean="0"/>
          </a:p>
          <a:p>
            <a:pPr lvl="2"/>
            <a:r>
              <a:rPr lang="en-US" sz="1900" dirty="0" smtClean="0"/>
              <a:t>“Donation of Constantine”</a:t>
            </a:r>
          </a:p>
          <a:p>
            <a:pPr lvl="2"/>
            <a:endParaRPr lang="en-US" sz="800" dirty="0" smtClean="0"/>
          </a:p>
          <a:p>
            <a:pPr lvl="2"/>
            <a:r>
              <a:rPr lang="en-US" sz="1900" dirty="0" smtClean="0"/>
              <a:t>“Isidorian Decretals”</a:t>
            </a:r>
          </a:p>
          <a:p>
            <a:pPr lvl="2"/>
            <a:endParaRPr lang="en-US" sz="1400" dirty="0" smtClean="0"/>
          </a:p>
          <a:p>
            <a:pPr lvl="1"/>
            <a:r>
              <a:rPr lang="en-US" sz="2300" dirty="0" smtClean="0"/>
              <a:t>Great Schism</a:t>
            </a:r>
          </a:p>
          <a:p>
            <a:pPr lvl="1"/>
            <a:endParaRPr lang="en-US" sz="2200" dirty="0"/>
          </a:p>
        </p:txBody>
      </p:sp>
      <p:pic>
        <p:nvPicPr>
          <p:cNvPr id="3074" name="Picture 2" descr="https://seeker401.files.wordpress.com/2009/09/pope-benedict-xvi.jpg?w=5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3000"/>
            <a:ext cx="3886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327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34722</TotalTime>
  <Words>3708</Words>
  <Application>Microsoft Office PowerPoint</Application>
  <PresentationFormat>On-screen Show (4:3)</PresentationFormat>
  <Paragraphs>184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Schedule</vt:lpstr>
      <vt:lpstr>PowerPoint Presentation</vt:lpstr>
      <vt:lpstr>Papacy Threatened</vt:lpstr>
      <vt:lpstr>Charlemagne (742 – 814)</vt:lpstr>
      <vt:lpstr>PowerPoint Presentation</vt:lpstr>
      <vt:lpstr>Feudalism</vt:lpstr>
      <vt:lpstr>Feudalism</vt:lpstr>
      <vt:lpstr>Holy Roman Empire</vt:lpstr>
      <vt:lpstr>Rise of Papal Supremacy</vt:lpstr>
      <vt:lpstr>Rise of Papal Supremacy</vt:lpstr>
      <vt:lpstr>The Great Schism</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Ryan Hasty</cp:lastModifiedBy>
  <cp:revision>380</cp:revision>
  <cp:lastPrinted>2016-06-26T03:51:48Z</cp:lastPrinted>
  <dcterms:created xsi:type="dcterms:W3CDTF">2012-01-03T01:52:53Z</dcterms:created>
  <dcterms:modified xsi:type="dcterms:W3CDTF">2016-06-26T03:53:36Z</dcterms:modified>
</cp:coreProperties>
</file>